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49" r:id="rId3"/>
    <p:sldId id="1241" r:id="rId4"/>
    <p:sldId id="1242" r:id="rId5"/>
    <p:sldId id="1243" r:id="rId6"/>
    <p:sldId id="1244" r:id="rId7"/>
    <p:sldId id="1245" r:id="rId8"/>
    <p:sldId id="1246" r:id="rId9"/>
    <p:sldId id="1247" r:id="rId10"/>
    <p:sldId id="1248" r:id="rId11"/>
    <p:sldId id="1249" r:id="rId12"/>
    <p:sldId id="1250" r:id="rId13"/>
    <p:sldId id="1251" r:id="rId14"/>
    <p:sldId id="1252" r:id="rId15"/>
    <p:sldId id="1253" r:id="rId16"/>
    <p:sldId id="1255" r:id="rId17"/>
    <p:sldId id="1256" r:id="rId18"/>
    <p:sldId id="1257" r:id="rId19"/>
    <p:sldId id="1258" r:id="rId20"/>
    <p:sldId id="1259" r:id="rId21"/>
    <p:sldId id="1260" r:id="rId22"/>
    <p:sldId id="1261" r:id="rId23"/>
    <p:sldId id="1262" r:id="rId24"/>
    <p:sldId id="1263" r:id="rId25"/>
    <p:sldId id="1264" r:id="rId26"/>
    <p:sldId id="1265" r:id="rId27"/>
    <p:sldId id="1266" r:id="rId28"/>
    <p:sldId id="1267" r:id="rId29"/>
    <p:sldId id="1268" r:id="rId30"/>
    <p:sldId id="1269" r:id="rId31"/>
    <p:sldId id="1270" r:id="rId32"/>
    <p:sldId id="1271" r:id="rId33"/>
    <p:sldId id="1272" r:id="rId34"/>
    <p:sldId id="1273" r:id="rId35"/>
    <p:sldId id="1275" r:id="rId36"/>
    <p:sldId id="1276" r:id="rId37"/>
    <p:sldId id="1277" r:id="rId38"/>
    <p:sldId id="1278" r:id="rId39"/>
    <p:sldId id="1279" r:id="rId40"/>
    <p:sldId id="1280" r:id="rId41"/>
    <p:sldId id="1281" r:id="rId42"/>
    <p:sldId id="1282" r:id="rId43"/>
    <p:sldId id="1284" r:id="rId44"/>
    <p:sldId id="1285" r:id="rId45"/>
    <p:sldId id="28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88000" autoAdjust="0"/>
  </p:normalViewPr>
  <p:slideViewPr>
    <p:cSldViewPr snapToGrid="0" snapToObjects="1">
      <p:cViewPr>
        <p:scale>
          <a:sx n="70" d="100"/>
          <a:sy n="70" d="100"/>
        </p:scale>
        <p:origin x="43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ח'/שבט/תשפ"ד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12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0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5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36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69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2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2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6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7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40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11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9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50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85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47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0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18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5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פרופ'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3657600" y="5596228"/>
            <a:ext cx="5515756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600" b="0" dirty="0"/>
              <a:t>מבוסס על חומרים של עירד בן גל &amp;</a:t>
            </a:r>
            <a:r>
              <a:rPr lang="en-US" sz="1600" b="0" dirty="0"/>
              <a:t>book </a:t>
            </a:r>
            <a:r>
              <a:rPr lang="he-IL" sz="1600" b="0" dirty="0"/>
              <a:t> </a:t>
            </a:r>
            <a:r>
              <a:rPr lang="en-US" sz="1600" b="0" dirty="0"/>
              <a:t>Montgomery</a:t>
            </a:r>
            <a:r>
              <a:rPr lang="he-IL" sz="1600" b="0" dirty="0"/>
              <a:t> &amp; ספרו  של ח. שור "איכות כוללת, בקרת איכות ותכנון לאיכות", 1992.  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31F53-44F4-16CB-F676-4F23906DF37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תכנון תרשים בקרה מסוג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– גודל מדגם (המשך)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31F53-44F4-16CB-F676-4F23906DF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9753" r="-2483" b="-172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7378" y="1077346"/>
                <a:ext cx="11334044" cy="3929428"/>
              </a:xfrm>
            </p:spPr>
            <p:txBody>
              <a:bodyPr/>
              <a:lstStyle/>
              <a:p>
                <a:r>
                  <a:rPr lang="he-IL" sz="2800" u="sng" dirty="0"/>
                  <a:t>גישת פתרון (מספר 1):</a:t>
                </a:r>
              </a:p>
              <a:p>
                <a:r>
                  <a:rPr lang="he-IL" sz="2800" dirty="0"/>
                  <a:t>בחר גודל מדגם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 כך שההסתברות לקבל לפחות פגום אחד במדגם תהיה לפחות </a:t>
                </a:r>
                <a14:m>
                  <m:oMath xmlns:m="http://schemas.openxmlformats.org/officeDocument/2006/math">
                    <m:r>
                      <a:rPr lang="he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he-IL" sz="2400" dirty="0"/>
                  <a:t>.</a:t>
                </a:r>
              </a:p>
              <a:p>
                <a:r>
                  <a:rPr lang="he-IL" sz="2400" u="sng" dirty="0"/>
                  <a:t>לדוגמא:</a:t>
                </a:r>
                <a:r>
                  <a:rPr lang="he-IL" sz="2400" dirty="0"/>
                  <a:t> עבור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he-IL" sz="2400" dirty="0"/>
                  <a:t> בחר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 כך שההסתברות לקבל לפחות פגום אחד במדגם תהיה </a:t>
                </a:r>
                <a:r>
                  <a:rPr lang="he-IL" sz="2400" u="sng" dirty="0"/>
                  <a:t>לפחות </a:t>
                </a:r>
                <a:r>
                  <a:rPr lang="he-IL" sz="2400" dirty="0"/>
                  <a:t> 0.95. נניח שמשתנה מקרי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he-IL" sz="2400" dirty="0"/>
                  <a:t> המתפלג בינומית מתאר את מספר הפגומים במנה. ניתן למצוא את גודל המדגם שיבטיח את התנאי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0.95</a:t>
                </a:r>
                <a:r>
                  <a:rPr lang="he-IL" sz="2400" dirty="0"/>
                  <a:t>:</a:t>
                </a:r>
              </a:p>
              <a:p>
                <a:endParaRPr lang="he-IL" sz="2400" dirty="0"/>
              </a:p>
              <a:p>
                <a:endParaRPr lang="he-IL" sz="2400" dirty="0"/>
              </a:p>
              <a:p>
                <a:r>
                  <a:rPr lang="he-IL" sz="2400" dirty="0"/>
                  <a:t>אופציה נוספת – שימוש בקירוב התפלגות בינומית להתפלגות פואסונית </a:t>
                </a:r>
              </a:p>
              <a:p>
                <a:r>
                  <a:rPr lang="he-IL" sz="2400" dirty="0"/>
                  <a:t>(יעיל למספר פגומים גבוה)</a:t>
                </a:r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7378" y="1077346"/>
                <a:ext cx="11334044" cy="3929428"/>
              </a:xfrm>
              <a:blipFill>
                <a:blip r:embed="rId4"/>
                <a:stretch>
                  <a:fillRect l="-1022" r="-1076" b="-503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D4CB2-9264-D23C-35E5-0CBC83466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D20E8-042C-A70B-959C-3DCEA7E13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186" y="4361107"/>
            <a:ext cx="3898344" cy="14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F5D5-A1E0-DECF-703D-ABF943D16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קרובים להתפלגות הבינומית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F9440-52CD-3A74-15F9-E804B4CFB44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4357" y="743337"/>
                <a:ext cx="10478910" cy="3929428"/>
              </a:xfrm>
            </p:spPr>
            <p:txBody>
              <a:bodyPr/>
              <a:lstStyle/>
              <a:p>
                <a:r>
                  <a:rPr lang="he-IL" sz="2800" dirty="0"/>
                  <a:t>התפלגות בינומית הינה סכום מ"מ בת"ל המתפלגים לפי ברנולי, ולפיכך קיימים 2 קרובים עיקריים: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u="sng" dirty="0"/>
                  <a:t>קרוב להתפלגות נורמאלית (רציפה): </a:t>
                </a:r>
                <a:r>
                  <a:rPr lang="he-IL" sz="2800" dirty="0"/>
                  <a:t>על פי חוק הגבול המרכזי </a:t>
                </a:r>
                <a:r>
                  <a:rPr lang="en-US" sz="2800" dirty="0"/>
                  <a:t>(CLT)</a:t>
                </a:r>
                <a:endParaRPr lang="he-IL" sz="2800" dirty="0"/>
              </a:p>
              <a:p>
                <a:r>
                  <a:rPr lang="he-IL" sz="2800" dirty="0"/>
                  <a:t>			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he-I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he-IL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𝑛𝑝𝑞</m:t>
                            </m:r>
                          </m:e>
                        </m:nary>
                      </m:e>
                    </m:nary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u="sng" dirty="0"/>
                  <a:t>קרוב להתפלגות פואסונית (בדידה): </a:t>
                </a:r>
                <a:r>
                  <a:rPr lang="he-IL" sz="2800" dirty="0"/>
                  <a:t>טוב עבור מצב שבו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800" dirty="0"/>
                  <a:t> קטן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800" dirty="0"/>
                  <a:t> גדול (שואף ל-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he-IL" sz="2800" dirty="0"/>
                  <a:t>) אבל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he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r>
                  <a:rPr lang="he-IL" sz="2800" dirty="0"/>
                  <a:t>כאשר המ"מ אומד הסתברות לפגומים ולא מספר פגומים</a:t>
                </a:r>
              </a:p>
              <a:p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F9440-52CD-3A74-15F9-E804B4CFB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4357" y="743337"/>
                <a:ext cx="10478910" cy="3929428"/>
              </a:xfrm>
              <a:blipFill>
                <a:blip r:embed="rId3"/>
                <a:stretch>
                  <a:fillRect r="-1222" b="-297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297DE-6664-0408-9D96-D31494582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2325E-99D7-1254-6E67-EEF88F5CE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5" r="5277"/>
          <a:stretch/>
        </p:blipFill>
        <p:spPr>
          <a:xfrm>
            <a:off x="0" y="4258340"/>
            <a:ext cx="3811008" cy="2432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F46C6-A82F-D1C6-96DB-2F1A73D1B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60" y="5685978"/>
            <a:ext cx="1495634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1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F254-223D-8DCC-BB39-7AF188859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טבלת הסתברות מצטברת להתפלגות הפואסונית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1C179-98E9-4BFC-FA46-973F038A29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42906-419D-4C61-D859-76721A68C0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04031-AF1B-E6A7-BF47-CAF244FDE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80" y="885966"/>
            <a:ext cx="5618432" cy="58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0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9CFB45-22C8-9562-F892-40199FB327ED}"/>
              </a:ext>
            </a:extLst>
          </p:cNvPr>
          <p:cNvSpPr/>
          <p:nvPr/>
        </p:nvSpPr>
        <p:spPr>
          <a:xfrm>
            <a:off x="0" y="3881375"/>
            <a:ext cx="12191999" cy="296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31F53-44F4-16CB-F676-4F23906DF37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תכנון תרשים בקרה מסוג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– גודל מדגם (המשך)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31F53-44F4-16CB-F676-4F23906DF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9753" r="-2483" b="-172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7378" y="1077346"/>
                <a:ext cx="11334044" cy="3929428"/>
              </a:xfrm>
            </p:spPr>
            <p:txBody>
              <a:bodyPr/>
              <a:lstStyle/>
              <a:p>
                <a:r>
                  <a:rPr lang="he-IL" sz="2800" u="sng" dirty="0"/>
                  <a:t>גישת פתרון (מספר 2):</a:t>
                </a:r>
              </a:p>
              <a:p>
                <a:r>
                  <a:rPr lang="he-IL" sz="2800" dirty="0"/>
                  <a:t>קביעת גודל מנה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 כך שקיימת הסתברות של כ-50% לגלות סטייה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he-IL" sz="2400" dirty="0"/>
                  <a:t> בערך של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400" dirty="0"/>
                  <a:t>.</a:t>
                </a:r>
              </a:p>
              <a:p>
                <a:r>
                  <a:rPr lang="he-IL" sz="2400" dirty="0"/>
                  <a:t>שימוש בקירוב של התפלגות בינומית להתפלגות נורמלית וקביעת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 כך שגבול הבקרה העליון שווה לאחוז הפגומים במידה וערך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400" dirty="0"/>
                  <a:t> סטה ב-</a:t>
                </a:r>
                <a:r>
                  <a:rPr lang="el-G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e-I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he-IL" sz="2400" dirty="0">
                  <a:ea typeface="Cambria Math" panose="02040503050406030204" pitchFamily="18" charset="0"/>
                </a:endParaRP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7378" y="1077346"/>
                <a:ext cx="11334044" cy="3929428"/>
              </a:xfrm>
              <a:blipFill>
                <a:blip r:embed="rId4"/>
                <a:stretch>
                  <a:fillRect r="-10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D4CB2-9264-D23C-35E5-0CBC83466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1C93-FCF4-5281-76FE-C707F17BF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270" y="3881375"/>
            <a:ext cx="6812152" cy="29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59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9C771A-B544-9726-6B2C-83301342C73B}"/>
              </a:ext>
            </a:extLst>
          </p:cNvPr>
          <p:cNvSpPr/>
          <p:nvPr/>
        </p:nvSpPr>
        <p:spPr>
          <a:xfrm>
            <a:off x="1467556" y="5486156"/>
            <a:ext cx="1174044" cy="38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31F53-44F4-16CB-F676-4F23906DF37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תכנון תרשים בקרה מסוג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– גודל מדגם (המשך)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31F53-44F4-16CB-F676-4F23906DF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9753" r="-2483" b="-172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7378" y="783834"/>
                <a:ext cx="11334044" cy="3929428"/>
              </a:xfrm>
            </p:spPr>
            <p:txBody>
              <a:bodyPr/>
              <a:lstStyle/>
              <a:p>
                <a:r>
                  <a:rPr lang="he-IL" sz="2800" u="sng" dirty="0"/>
                  <a:t>גישת פתרון (מספר 3):</a:t>
                </a:r>
              </a:p>
              <a:p>
                <a:r>
                  <a:rPr lang="he-IL" sz="2800" dirty="0"/>
                  <a:t>גישה זו מבוססת על גבול בקרה תחתון. מיישמים אותה במידה והסיכוי לקבל פגומים נמוך כל עוד התהליך בבקרה. </a:t>
                </a:r>
              </a:p>
              <a:p>
                <a:r>
                  <a:rPr lang="he-IL" sz="2800" dirty="0">
                    <a:ea typeface="Cambria Math" panose="02040503050406030204" pitchFamily="18" charset="0"/>
                  </a:rPr>
                  <a:t>ככלל, בוחרים בגודל מנה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800" dirty="0">
                    <a:ea typeface="Cambria Math" panose="02040503050406030204" pitchFamily="18" charset="0"/>
                  </a:rPr>
                  <a:t> כך שגבול הבקרה התחתון </a:t>
                </a:r>
                <a:r>
                  <a:rPr lang="en-US" sz="2800" dirty="0">
                    <a:ea typeface="Cambria Math" panose="02040503050406030204" pitchFamily="18" charset="0"/>
                  </a:rPr>
                  <a:t>LCL</a:t>
                </a:r>
                <a:r>
                  <a:rPr lang="he-IL" sz="2800" dirty="0">
                    <a:ea typeface="Cambria Math" panose="02040503050406030204" pitchFamily="18" charset="0"/>
                  </a:rPr>
                  <a:t> יהיה חיובי! באופן זה, אם אחוז הפגומים נמוך ונופל מתחת ל-</a:t>
                </a:r>
                <a:r>
                  <a:rPr lang="en-US" sz="2800" dirty="0">
                    <a:ea typeface="Cambria Math" panose="02040503050406030204" pitchFamily="18" charset="0"/>
                  </a:rPr>
                  <a:t>LCL</a:t>
                </a:r>
                <a:r>
                  <a:rPr lang="he-IL" sz="2800" dirty="0">
                    <a:ea typeface="Cambria Math" panose="02040503050406030204" pitchFamily="18" charset="0"/>
                  </a:rPr>
                  <a:t> אזי תתבצע בדיקה של המערכת לגלות מה הסיבה ל-% פגומים נמוך. </a:t>
                </a:r>
              </a:p>
              <a:p>
                <a:r>
                  <a:rPr lang="he-IL" sz="1800" dirty="0">
                    <a:ea typeface="Cambria Math" panose="02040503050406030204" pitchFamily="18" charset="0"/>
                  </a:rPr>
                  <a:t>סיבות כגון: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:r>
                  <a:rPr lang="he-IL" sz="1800" dirty="0">
                    <a:ea typeface="Cambria Math" panose="02040503050406030204" pitchFamily="18" charset="0"/>
                  </a:rPr>
                  <a:t>עובד לא מיומן בהפעלת תרשים בקרה, רישום לא מדוייק של מספר הפגומים, וגם סיבה מיוחדת שגרמה לירידה ב-% הפגומים.                                                                     לדוגמא:                                         ולכן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171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he-IL" sz="2400" dirty="0">
                  <a:ea typeface="Cambria Math" panose="02040503050406030204" pitchFamily="18" charset="0"/>
                </a:endParaRPr>
              </a:p>
              <a:p>
                <a:endParaRPr lang="en-IL" sz="1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7378" y="783834"/>
                <a:ext cx="11334044" cy="3929428"/>
              </a:xfrm>
              <a:blipFill>
                <a:blip r:embed="rId4"/>
                <a:stretch>
                  <a:fillRect l="-753" r="-1076" b="-327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D4CB2-9264-D23C-35E5-0CBC83466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BBE3E-515F-A795-67E6-8E40C6290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146" y="5458979"/>
            <a:ext cx="3238952" cy="91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2D5FDF-34CD-9B82-80CB-519DE43F3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641" y="5486156"/>
            <a:ext cx="2229161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9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F39C43-2A91-10C6-BE9C-777348EA800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תרשים בקרה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𝒏𝒑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F39C43-2A91-10C6-BE9C-777348EA8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497C6AA-B701-9137-BB56-B9F61730528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95022" y="1474435"/>
                <a:ext cx="10207977" cy="3929428"/>
              </a:xfrm>
            </p:spPr>
            <p:txBody>
              <a:bodyPr/>
              <a:lstStyle/>
              <a:p>
                <a:r>
                  <a:rPr lang="he-IL" sz="2800" dirty="0"/>
                  <a:t>במקרים מסוימים נח יותר לעבוד עם מספר פגומים מאשר עם פרופורציית פגומים. ניתן לעבוד עם סטטיסטי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lang="he-IL" sz="2800" dirty="0"/>
                  <a:t>, שסטיית התקן שלו נתונה ע"י: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800" b="0" dirty="0"/>
              </a:p>
              <a:p>
                <a:r>
                  <a:rPr lang="he-IL" sz="2800" dirty="0"/>
                  <a:t>לפי ההתפלגות הבינומית בהתאם, תרשים הבקרה וגבולותיו יקבעו כך: </a:t>
                </a:r>
              </a:p>
              <a:p>
                <a:endParaRPr lang="he-IL" sz="2800" dirty="0"/>
              </a:p>
              <a:p>
                <a:r>
                  <a:rPr lang="he-IL" sz="2800" dirty="0"/>
                  <a:t>כאשר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800" dirty="0"/>
                  <a:t> אינו ידוע נשתמש באמד לפרופורציית הפגומים:</a:t>
                </a:r>
              </a:p>
              <a:p>
                <a:endParaRPr lang="en-IL" sz="28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497C6AA-B701-9137-BB56-B9F617305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95022" y="1474435"/>
                <a:ext cx="10207977" cy="3929428"/>
              </a:xfrm>
              <a:blipFill>
                <a:blip r:embed="rId3"/>
                <a:stretch>
                  <a:fillRect r="-1254" b="-159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354BA-7992-FFB1-822D-FDEE46527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11A60-8030-31A5-3477-1C4489DC5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C39A4-6F99-AB97-0A02-A616008BC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356" y="4388470"/>
            <a:ext cx="2337708" cy="97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146A6-76BA-96AE-4AC8-58D0CDF5F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803" y="5192646"/>
            <a:ext cx="158137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F39C43-2A91-10C6-BE9C-777348EA800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3285068" y="10940"/>
                <a:ext cx="8017932" cy="990600"/>
              </a:xfrm>
            </p:spPr>
            <p:txBody>
              <a:bodyPr/>
              <a:lstStyle/>
              <a:p>
                <a:r>
                  <a:rPr lang="he-IL" dirty="0"/>
                  <a:t>תרשים בקרה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𝒏𝒑</m:t>
                    </m:r>
                  </m:oMath>
                </a14:m>
                <a:r>
                  <a:rPr lang="he-IL" dirty="0"/>
                  <a:t> (המשך)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F39C43-2A91-10C6-BE9C-777348EA8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285068" y="10940"/>
                <a:ext cx="8017932" cy="990600"/>
              </a:xfrm>
              <a:blipFill>
                <a:blip r:embed="rId2"/>
                <a:stretch>
                  <a:fillRect r="-22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497C6AA-B701-9137-BB56-B9F617305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022" y="1474435"/>
            <a:ext cx="10207977" cy="3929428"/>
          </a:xfrm>
        </p:spPr>
        <p:txBody>
          <a:bodyPr/>
          <a:lstStyle/>
          <a:p>
            <a:r>
              <a:rPr lang="he-IL" sz="2800" u="sng" dirty="0"/>
              <a:t>דוגמא:</a:t>
            </a:r>
          </a:p>
          <a:p>
            <a:endParaRPr lang="en-IL" sz="28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354BA-7992-FFB1-822D-FDEE46527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11A60-8030-31A5-3477-1C4489DC5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737C4-F203-BD95-C7F2-EE122A25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50" y="1946252"/>
            <a:ext cx="2372056" cy="32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0DBAF-6E51-3195-0E86-FFCFBDEC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657" y="2433446"/>
            <a:ext cx="5925377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5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04A2-CC94-8173-9602-F34848C059D5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he-IL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dirty="0"/>
                  <a:t>  עבור גודל מנה משתנה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04A2-CC94-8173-9602-F34848C05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88FDCBB-CFFE-49A6-B26D-491D37457C7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4" y="1677637"/>
                <a:ext cx="11688951" cy="3929428"/>
              </a:xfrm>
            </p:spPr>
            <p:txBody>
              <a:bodyPr/>
              <a:lstStyle/>
              <a:p>
                <a:r>
                  <a:rPr lang="he-IL" sz="2600" dirty="0"/>
                  <a:t>במקרים רבים גודל המנה משתנה – לדוגמא, במצב בו יש בקרה אוטומאטית של 100%.  </a:t>
                </a:r>
              </a:p>
              <a:p>
                <a:r>
                  <a:rPr lang="he-IL" sz="2600" dirty="0"/>
                  <a:t>גישה ראשונה לפתרון מבוסס על גבולות בקרה משתנים.</a:t>
                </a:r>
              </a:p>
              <a:p>
                <a:r>
                  <a:rPr lang="he-IL" sz="2600" dirty="0"/>
                  <a:t>ידוע שגבולות הבקרה עבור מדגם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sz="2600" i="1" dirty="0"/>
                  <a:t> </a:t>
                </a:r>
                <a:r>
                  <a:rPr lang="he-IL" sz="2600" dirty="0"/>
                  <a:t>בגודל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e-IL" sz="2600" dirty="0"/>
                  <a:t> נתונים על ידי : </a:t>
                </a:r>
              </a:p>
              <a:p>
                <a:endParaRPr lang="he-IL" sz="2600" dirty="0"/>
              </a:p>
              <a:p>
                <a:r>
                  <a:rPr lang="he-IL" sz="2600" dirty="0"/>
                  <a:t>דהיינו שרוחב גבולות הבקרה הינו פרופורציוני הפוך ביחס לשורש גודל המדגם!</a:t>
                </a:r>
              </a:p>
              <a:p>
                <a:r>
                  <a:rPr lang="he-IL" sz="2600" dirty="0"/>
                  <a:t>כאשר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600" dirty="0"/>
                  <a:t> לא נתון:</a:t>
                </a:r>
                <a:r>
                  <a:rPr lang="en-US" sz="2600" dirty="0"/>
                  <a:t> </a:t>
                </a:r>
                <a:r>
                  <a:rPr lang="he-IL" sz="2600" dirty="0"/>
                  <a:t>                                        וגבולות הבקרה למדגם ה-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sz="2600" dirty="0"/>
                  <a:t>:</a:t>
                </a:r>
                <a:endParaRPr lang="en-IL" sz="26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88FDCBB-CFFE-49A6-B26D-491D37457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4" y="1677637"/>
                <a:ext cx="11688951" cy="3929428"/>
              </a:xfrm>
              <a:blipFill>
                <a:blip r:embed="rId3"/>
                <a:stretch>
                  <a:fillRect r="-886" b="-80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C279C-C50D-158D-FC8F-E0410A8522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983E7-D66A-2031-B215-3887E2632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78" y="3162573"/>
            <a:ext cx="3414482" cy="585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CBCC2-4F13-BBC3-9E7E-A87CA7B4A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729" y="5235186"/>
            <a:ext cx="755327" cy="844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5AE62-C10D-E77C-B14E-08928FAC1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056" y="5231671"/>
            <a:ext cx="2943811" cy="848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7EA34-EA50-6DC4-DE82-FA1D45516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11" y="5417432"/>
            <a:ext cx="2177321" cy="1228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61650-5C79-C638-95F8-EFF928120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0705" y="5967910"/>
            <a:ext cx="2543530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43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9674D4-1297-4ED0-4B60-2DAC39DB4245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u="sng" dirty="0"/>
                  <a:t>דוגמא </a:t>
                </a:r>
                <a:r>
                  <a:rPr lang="he-IL" dirty="0"/>
                  <a:t>(תרשים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לגודל מדגם משתנה)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9674D4-1297-4ED0-4B60-2DAC39DB4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1325"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8878A-9C20-9A13-D0A9-6AB443A2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A76C3-6D91-4304-A1B8-67B2F6E3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33" y="910377"/>
            <a:ext cx="5805055" cy="4113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C2745-3475-BB9E-C172-1AC8CB66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844" y="5040167"/>
            <a:ext cx="896954" cy="1215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143BD-95ED-71A4-3128-869AC7878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733" y="5042461"/>
            <a:ext cx="3439247" cy="1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38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04A2-CC94-8173-9602-F34848C059D5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he-IL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dirty="0"/>
                  <a:t>  עבור גודל מנה משתנה (המשך)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04A2-CC94-8173-9602-F34848C05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9753" r="-2483" b="-172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88FDCBB-CFFE-49A6-B26D-491D37457C7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3478" y="741893"/>
                <a:ext cx="11688951" cy="3929428"/>
              </a:xfrm>
            </p:spPr>
            <p:txBody>
              <a:bodyPr/>
              <a:lstStyle/>
              <a:p>
                <a:r>
                  <a:rPr lang="he-IL" sz="2600" u="sng" dirty="0"/>
                  <a:t>גישה מספר 2 (גבולות בקרה קבועים)</a:t>
                </a:r>
                <a:r>
                  <a:rPr lang="en-US" sz="2600" dirty="0"/>
                  <a:t> </a:t>
                </a:r>
                <a:endParaRPr lang="he-IL" sz="2600" dirty="0"/>
              </a:p>
              <a:p>
                <a:r>
                  <a:rPr lang="he-IL" sz="2600" dirty="0"/>
                  <a:t>מצא גודל מדגם ממוצע: </a:t>
                </a:r>
              </a:p>
              <a:p>
                <a:r>
                  <a:rPr lang="he-IL" sz="2600" dirty="0"/>
                  <a:t>וגבולות בקרה:</a:t>
                </a:r>
                <a:r>
                  <a:rPr lang="en-US" sz="2600" dirty="0"/>
                  <a:t> </a:t>
                </a:r>
                <a:endParaRPr lang="he-IL" sz="2600" dirty="0"/>
              </a:p>
              <a:p>
                <a:r>
                  <a:rPr lang="he-IL" sz="2600" dirty="0"/>
                  <a:t>החיסרון שקשה ללמוד על מגמות.</a:t>
                </a:r>
              </a:p>
              <a:p>
                <a:r>
                  <a:rPr lang="he-IL" sz="2600" u="sng" dirty="0"/>
                  <a:t>לדוגמא:</a:t>
                </a:r>
                <a:r>
                  <a:rPr lang="he-IL" sz="2600" dirty="0"/>
                  <a:t>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he-IL" sz="2600" dirty="0"/>
                  <a:t>  ונניח ש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he-IL" sz="2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en-US" sz="26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he-IL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sz="2600" dirty="0"/>
                  <a:t>  </a:t>
                </a:r>
                <a:endParaRPr lang="he-IL" sz="2600" dirty="0"/>
              </a:p>
              <a:p>
                <a:r>
                  <a:rPr lang="he-IL" sz="2600" dirty="0"/>
                  <a:t>אזי המדגם הראשון מצביע על נחיתות באיכות ביחס למדגם השני. מאידך, קיים הבדל הנובע מגודל מדגם משתנה כגון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250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he-IL" sz="2600" dirty="0"/>
                  <a:t> – במונחי סטיית תקן, סטטיסטי המבחן הראשון מרוחק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41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e-IL" sz="2600" dirty="0"/>
                  <a:t> מהמרכז, לעומת הסטטיסטי השני המרוחק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he-IL" sz="2600" b="0" i="1" smtClean="0">
                        <a:latin typeface="Cambria Math" panose="02040503050406030204" pitchFamily="18" charset="0"/>
                      </a:rPr>
                      <m:t>58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e-IL" sz="2600" dirty="0"/>
                  <a:t>. כלומר קיימת מגמגת הידרדרות ולא שיפור. דרך פתרון: נרמול הסטיות במונחי סטיות תקן.</a:t>
                </a:r>
                <a:endParaRPr lang="en-IL" sz="2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88FDCBB-CFFE-49A6-B26D-491D37457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3478" y="741893"/>
                <a:ext cx="11688951" cy="3929428"/>
              </a:xfrm>
              <a:blipFill>
                <a:blip r:embed="rId4"/>
                <a:stretch>
                  <a:fillRect l="-1147" r="-886" b="-546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C279C-C50D-158D-FC8F-E0410A8522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197A9-1CA2-E399-C59F-24AB86C5B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180" y="1449526"/>
            <a:ext cx="971686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37D776-76BB-AAF3-C4DC-066B590E0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514" y="2233742"/>
            <a:ext cx="156231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4077477" y="871076"/>
            <a:ext cx="7461379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0100" b="0" dirty="0"/>
              <a:t>נושאים במצגת</a:t>
            </a:r>
          </a:p>
          <a:p>
            <a:endParaRPr lang="he-IL" b="0" dirty="0"/>
          </a:p>
          <a:p>
            <a:endParaRPr lang="he-IL" b="0" dirty="0"/>
          </a:p>
          <a:p>
            <a:r>
              <a:rPr lang="he-IL" b="0" dirty="0"/>
              <a:t>תרשימי בקרה לתכונות :</a:t>
            </a:r>
            <a:r>
              <a:rPr lang="en-US" b="0" dirty="0"/>
              <a:t> </a:t>
            </a:r>
            <a:r>
              <a:rPr lang="en-US" b="0" i="1" dirty="0"/>
              <a:t>p</a:t>
            </a:r>
            <a:r>
              <a:rPr lang="en-US" b="0" dirty="0"/>
              <a:t>, </a:t>
            </a:r>
            <a:r>
              <a:rPr lang="en-US" b="0" i="1" dirty="0"/>
              <a:t>np</a:t>
            </a:r>
          </a:p>
          <a:p>
            <a:endParaRPr lang="he-IL" b="0" i="1" dirty="0"/>
          </a:p>
          <a:p>
            <a:r>
              <a:rPr lang="he-IL" b="0" dirty="0"/>
              <a:t>קביעת גודל מדגם </a:t>
            </a:r>
          </a:p>
          <a:p>
            <a:endParaRPr lang="he-IL" b="0" dirty="0"/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9674D4-1297-4ED0-4B60-2DAC39DB4245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u="sng" dirty="0"/>
                  <a:t>דוגמא </a:t>
                </a:r>
                <a:r>
                  <a:rPr lang="he-IL" dirty="0"/>
                  <a:t>(תרשים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לגודל מדגם משתנה)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9674D4-1297-4ED0-4B60-2DAC39DB4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l="-2980"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8878A-9C20-9A13-D0A9-6AB443A2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CB9F8-DF62-376C-3912-800B7A1B6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5050"/>
            <a:ext cx="7284763" cy="481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976E0C73-9D36-564B-A7B0-910F9E6DD21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43586" y="1001540"/>
                <a:ext cx="11688951" cy="3929428"/>
              </a:xfrm>
            </p:spPr>
            <p:txBody>
              <a:bodyPr/>
              <a:lstStyle/>
              <a:p>
                <a:r>
                  <a:rPr lang="he-IL" sz="2600" dirty="0"/>
                  <a:t>תרשים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e-IL" sz="2600" dirty="0"/>
                  <a:t>  לפרופורציה (בעל גודל מדגם משתנה)</a:t>
                </a:r>
                <a:r>
                  <a:rPr lang="en-US" sz="2600" dirty="0"/>
                  <a:t> </a:t>
                </a:r>
                <a:r>
                  <a:rPr lang="he-IL" sz="2600" dirty="0"/>
                  <a:t>כאשר הסטיות </a:t>
                </a:r>
                <a:r>
                  <a:rPr lang="he-IL" sz="2600" u="sng" dirty="0"/>
                  <a:t>מנורמלות</a:t>
                </a:r>
                <a:r>
                  <a:rPr lang="he-IL" sz="2600" dirty="0"/>
                  <a:t> על פי סטיית התקן של הסטטיסטי</a:t>
                </a:r>
                <a:endParaRPr lang="en-IL" sz="2600" dirty="0"/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976E0C73-9D36-564B-A7B0-910F9E6DD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3586" y="1001540"/>
                <a:ext cx="11688951" cy="3929428"/>
              </a:xfrm>
              <a:blipFill>
                <a:blip r:embed="rId5"/>
                <a:stretch>
                  <a:fillRect r="-9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98D9B82-8EE2-1EE6-90C2-0414D5B1A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089" y="1642814"/>
            <a:ext cx="2028687" cy="78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356B2-2483-49EC-FC65-033A1BB2E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092" y="2405042"/>
            <a:ext cx="3981377" cy="3014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5A6F5-1FF6-1DA8-5EA5-B4E75B9973B6}"/>
              </a:ext>
            </a:extLst>
          </p:cNvPr>
          <p:cNvSpPr txBox="1"/>
          <p:nvPr/>
        </p:nvSpPr>
        <p:spPr>
          <a:xfrm>
            <a:off x="7492999" y="5419747"/>
            <a:ext cx="4331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/>
              <a:t>הבעיה בתרשים כזה- אין הבנה אינטואיטיבית של הסטטיסטי. זה לא סטטיסטי המייצג אחוז פגומים במדגם שמשמעותו ברורה למשתמש.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93584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765242-688D-3BFF-3BFF-9DA78882E3E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שימושים לתרשים בקרה מסוג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765242-688D-3BFF-3BFF-9DA78882E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7AA914C3-9626-AB9D-A9C5-16EA7F4B1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050" y="1144235"/>
            <a:ext cx="10375899" cy="3929428"/>
          </a:xfrm>
        </p:spPr>
        <p:txBody>
          <a:bodyPr/>
          <a:lstStyle/>
          <a:p>
            <a:r>
              <a:rPr lang="he-IL" sz="2400" dirty="0"/>
              <a:t>תרשים נח ליישום גם בסביבת עבודה שאינה תעשייתית. כל סביבה שניתן לאפיין מדד איכותי ולכמתו ע"י פרופורציה מתאים לבקרה באמצעות תרשים זה.</a:t>
            </a:r>
          </a:p>
          <a:p>
            <a:r>
              <a:rPr lang="he-IL" sz="2400" dirty="0"/>
              <a:t>לדוגמא: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בקרת שליחויות חנות פיצה - % השליחויות בהם השליח מגיע באיחור לבית הלקוח.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בקרת חשבונות בנק- אחוז הצ'קים החוזרים במשך תקופה קבועה מסך החשבונות.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בקרת פרויקט שיווק – אחוז הפניות בטלמרקטינג המסתיימות במכירה/הזמנת מוצר.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אפליקציות בתחום סייבר  - % זיהוי תקיפות "מסוכנות" מתוך התקיפות שנבדקות.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/>
              <a:t>בקרת </a:t>
            </a:r>
            <a:r>
              <a:rPr lang="en-US" sz="2400" dirty="0"/>
              <a:t>Crawling</a:t>
            </a:r>
            <a:r>
              <a:rPr lang="he-IL" sz="2400" dirty="0"/>
              <a:t> - % המקורות באינטרנט מתוך המקורות שנסרקו שהתעדכנו. </a:t>
            </a:r>
            <a:endParaRPr lang="en-IL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70082-3665-DA8C-3928-225ED792E2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2103-6AB3-F168-990A-056D2379B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F088D8-CAC3-BB18-32C4-AEB3589EC87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עקומת </a:t>
                </a:r>
                <a:r>
                  <a:rPr lang="en-US" dirty="0"/>
                  <a:t>OC</a:t>
                </a:r>
                <a:r>
                  <a:rPr lang="he-IL" dirty="0"/>
                  <a:t> לתרשים בקרה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F088D8-CAC3-BB18-32C4-AEB3589EC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AAF516-3A86-0409-A85C-8D85DC50664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9900" y="1474435"/>
                <a:ext cx="10833099" cy="3929428"/>
              </a:xfrm>
            </p:spPr>
            <p:txBody>
              <a:bodyPr/>
              <a:lstStyle/>
              <a:p>
                <a:r>
                  <a:rPr lang="he-IL" sz="2800" dirty="0"/>
                  <a:t>חזרה: עקומות </a:t>
                </a:r>
                <a:r>
                  <a:rPr lang="en-US" sz="2800" dirty="0"/>
                  <a:t>OC</a:t>
                </a:r>
                <a:r>
                  <a:rPr lang="he-IL" sz="2800" dirty="0"/>
                  <a:t> מציגות את הסיכוי לטעות מסוג </a:t>
                </a:r>
                <a:r>
                  <a:rPr lang="en-US" sz="2800" dirty="0"/>
                  <a:t>II</a:t>
                </a:r>
                <a:r>
                  <a:rPr lang="he-IL" sz="2800" dirty="0"/>
                  <a:t> (טעות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sz="2800" dirty="0"/>
                  <a:t>) כנגד סטייה בערך הסטטיסטי. הן מאפשרות ניתוח רגישות ליכולתו של התרשים למנוע שגיאות מסוג </a:t>
                </a:r>
                <a:r>
                  <a:rPr lang="en-US" sz="2800" dirty="0"/>
                  <a:t>II</a:t>
                </a:r>
                <a:r>
                  <a:rPr lang="he-IL" sz="2800" dirty="0"/>
                  <a:t> (סטייה שאינה מתגלה בתרשים)</a:t>
                </a:r>
                <a:r>
                  <a:rPr lang="en-US" sz="2800" dirty="0"/>
                  <a:t> </a:t>
                </a:r>
                <a:r>
                  <a:rPr lang="he-IL" sz="2800" dirty="0"/>
                  <a:t>ביחס לסטיות בתהליך. במקרה דנן:</a:t>
                </a:r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he-IL" sz="2800" dirty="0"/>
                  <a:t>כאשר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he-IL" sz="2800" dirty="0"/>
                  <a:t> הינו מ"מ המתפלג בינומית עם פרמטרים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800" dirty="0"/>
                  <a:t>. השגיאה מסוג </a:t>
                </a:r>
                <a:r>
                  <a:rPr lang="en-US" sz="2800" dirty="0"/>
                  <a:t>II</a:t>
                </a:r>
                <a:r>
                  <a:rPr lang="he-IL" sz="2800" dirty="0"/>
                  <a:t>, תחושב ע"י שימוש בהתפלגות המצטברת הבינומית.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AAF516-3A86-0409-A85C-8D85DC5066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9900" y="1474435"/>
                <a:ext cx="10833099" cy="3929428"/>
              </a:xfrm>
              <a:blipFill>
                <a:blip r:embed="rId3"/>
                <a:stretch>
                  <a:fillRect r="-1182" b="-49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5F76A-409B-454C-594B-AFD19348B4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9F7B3-5D8B-B30D-0726-49B042BD7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5F14E-A9D7-B549-1D71-7B1FC6D54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595721"/>
            <a:ext cx="4266292" cy="5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3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F088D8-CAC3-BB18-32C4-AEB3589EC87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עקומת </a:t>
                </a:r>
                <a:r>
                  <a:rPr lang="en-US" dirty="0"/>
                  <a:t>OC</a:t>
                </a:r>
                <a:r>
                  <a:rPr lang="he-IL" dirty="0"/>
                  <a:t> לתרשים בקרה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(המשך)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F088D8-CAC3-BB18-32C4-AEB3589EC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AAF516-3A86-0409-A85C-8D85DC50664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9900" y="1474435"/>
                <a:ext cx="10833099" cy="3929428"/>
              </a:xfrm>
            </p:spPr>
            <p:txBody>
              <a:bodyPr/>
              <a:lstStyle/>
              <a:p>
                <a:r>
                  <a:rPr lang="he-IL" sz="2800" u="sng" dirty="0"/>
                  <a:t>לדוגמא:</a:t>
                </a:r>
                <a:r>
                  <a:rPr lang="he-IL" sz="2800" dirty="0"/>
                  <a:t> חשב עקומת </a:t>
                </a:r>
                <a:r>
                  <a:rPr lang="en-US" sz="2800" dirty="0"/>
                  <a:t>OC</a:t>
                </a:r>
                <a:r>
                  <a:rPr lang="he-IL" sz="2800" dirty="0"/>
                  <a:t> כאשר:</a:t>
                </a:r>
                <a:r>
                  <a:rPr lang="en-US" sz="2800" dirty="0"/>
                  <a:t> </a:t>
                </a:r>
                <a:endParaRPr lang="he-IL" sz="2800" dirty="0"/>
              </a:p>
              <a:p>
                <a:endParaRPr lang="he-IL" sz="2800" u="sng" dirty="0"/>
              </a:p>
              <a:p>
                <a:endParaRPr lang="he-IL" sz="2800" u="sng" dirty="0"/>
              </a:p>
              <a:p>
                <a:r>
                  <a:rPr lang="he-IL" sz="2800" dirty="0"/>
                  <a:t>כאשר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he-IL" sz="2800" dirty="0"/>
                  <a:t> הינו משתנה מקרי בדיד:</a:t>
                </a:r>
                <a:r>
                  <a:rPr lang="en-US" sz="2800" dirty="0"/>
                  <a:t>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AAF516-3A86-0409-A85C-8D85DC5066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9900" y="1474435"/>
                <a:ext cx="10833099" cy="3929428"/>
              </a:xfrm>
              <a:blipFill>
                <a:blip r:embed="rId3"/>
                <a:stretch>
                  <a:fillRect r="-11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9F7B3-5D8B-B30D-0726-49B042BD7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E554-39C2-48F3-47D9-413DE7EE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97" y="2174799"/>
            <a:ext cx="4344006" cy="1086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05D5A1-B3DB-8543-C16E-8705AE311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773" y="3961165"/>
            <a:ext cx="3972504" cy="3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F088D8-CAC3-BB18-32C4-AEB3589EC87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המשך דוגמא עקומת </a:t>
                </a:r>
                <a:r>
                  <a:rPr lang="en-US" dirty="0"/>
                  <a:t>OC</a:t>
                </a:r>
                <a:r>
                  <a:rPr lang="he-IL" dirty="0"/>
                  <a:t> לתרשים בקרה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F088D8-CAC3-BB18-32C4-AEB3589EC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9753" r="-2483" b="-172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9F7B3-5D8B-B30D-0726-49B042BD7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A73623-D74F-9785-CFDB-37B4FFE46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36" y="1327126"/>
            <a:ext cx="6445527" cy="5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C15CF-BB63-89A9-B288-2CD7CCBA2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602" y="2205186"/>
            <a:ext cx="408679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8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F088D8-CAC3-BB18-32C4-AEB3589EC87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המשך דוגמא עקומת </a:t>
                </a:r>
                <a:r>
                  <a:rPr lang="en-US" dirty="0"/>
                  <a:t>OC</a:t>
                </a:r>
                <a:r>
                  <a:rPr lang="he-IL" dirty="0"/>
                  <a:t> לתרשים בקרה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F088D8-CAC3-BB18-32C4-AEB3589EC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9753" r="-2483" b="-172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9F7B3-5D8B-B30D-0726-49B042BD7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F049-7F10-4E54-36B5-029E8AA4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713" y="1192040"/>
            <a:ext cx="3670207" cy="3855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E6BE2BAF-8407-7368-7A6A-59692B3BE21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9450" y="4882346"/>
                <a:ext cx="10833099" cy="3929428"/>
              </a:xfrm>
            </p:spPr>
            <p:txBody>
              <a:bodyPr/>
              <a:lstStyle/>
              <a:p>
                <a:r>
                  <a:rPr lang="he-IL" sz="2800" dirty="0"/>
                  <a:t>לדוגמא עבור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he-IL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2800" dirty="0"/>
                  <a:t>  נחשב את </a:t>
                </a:r>
                <a:r>
                  <a:rPr lang="en-US" sz="2800" dirty="0"/>
                  <a:t>ARL</a:t>
                </a:r>
                <a:r>
                  <a:rPr lang="he-IL" sz="2800" dirty="0"/>
                  <a:t>:</a:t>
                </a:r>
                <a:endParaRPr lang="en-IL" sz="2800" dirty="0"/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E6BE2BAF-8407-7368-7A6A-59692B3BE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9450" y="4882346"/>
                <a:ext cx="10833099" cy="3929428"/>
              </a:xfrm>
              <a:blipFill>
                <a:blip r:embed="rId5"/>
                <a:stretch>
                  <a:fillRect r="-11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B2F9890-4C45-C358-C89D-C7BC59D5E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442" y="5561483"/>
            <a:ext cx="3494478" cy="10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16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A69195-3821-DAFE-B19D-710904D3F17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המשך דוגמא עקומת </a:t>
                </a:r>
                <a:r>
                  <a:rPr lang="en-US" dirty="0"/>
                  <a:t>OC</a:t>
                </a:r>
                <a:r>
                  <a:rPr lang="he-IL" dirty="0"/>
                  <a:t> לתרשים בקרה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A69195-3821-DAFE-B19D-710904D3F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9753" r="-2483" b="-172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8AB00-27C1-99AF-C5A7-851E41E3A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15054-D481-FC18-3847-3C0F0D795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EBB1-8B5A-1966-D1E5-5804F7F9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28" y="1314154"/>
            <a:ext cx="5273972" cy="525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71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0985-2A32-ACAD-F522-92AAF9A42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תרשימי </a:t>
            </a:r>
            <a:r>
              <a:rPr lang="en-US" dirty="0"/>
              <a:t>C</a:t>
            </a:r>
            <a:r>
              <a:rPr lang="he-IL" dirty="0"/>
              <a:t> – בקרה לפי מספר הפגומים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A0055-9057-8DF6-6FC3-3197DEE65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8000" y="1474435"/>
            <a:ext cx="9524999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יש מוצרים המורכבים ממספר גדול של יחידות זהות ואי תקינות של חלק קטן מיחידות אלו אינו מעיד על אי תקינות של המוצר כולו </a:t>
            </a:r>
            <a:r>
              <a:rPr lang="he-IL" sz="2800" u="sng" dirty="0"/>
              <a:t>דוגמאות:</a:t>
            </a:r>
            <a:r>
              <a:rPr lang="he-IL" sz="2800" dirty="0"/>
              <a:t> מנורות </a:t>
            </a:r>
            <a:r>
              <a:rPr lang="en-US" sz="2800" dirty="0"/>
              <a:t>LED</a:t>
            </a:r>
            <a:r>
              <a:rPr lang="he-IL" sz="2800" dirty="0"/>
              <a:t>, מסכי </a:t>
            </a:r>
            <a:r>
              <a:rPr lang="en-US" sz="2800" dirty="0"/>
              <a:t>LCD</a:t>
            </a:r>
            <a:r>
              <a:rPr lang="he-IL" sz="2800" dirty="0"/>
              <a:t>, זרם של </a:t>
            </a:r>
            <a:r>
              <a:rPr lang="en-US" sz="2800" dirty="0"/>
              <a:t>Packets</a:t>
            </a:r>
            <a:r>
              <a:rPr lang="he-IL" sz="2800" dirty="0"/>
              <a:t> בקו תקשורת, מוצרי צריכה בחבילות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ניתן להניח שמספר הפגומים במוצר הוא בקירוב משתנה מקרי פואסוני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94D83-5127-743C-2CAC-BA0365CED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7F123-0276-6BB7-C83C-91C75CCCF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8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CEC0-FF4B-3B16-C31C-739C3A283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משתנה מקרי פואסוני – תזכורת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422623F-FE0E-1A53-AD25-289141BA72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63600" y="1474435"/>
                <a:ext cx="10439399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הפרמטר של מ"מ פואסוני, יסומן על ידי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sz="2800" dirty="0"/>
                  <a:t> (במקום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</a:t>
                </a:r>
                <a:r>
                  <a:rPr lang="he-IL" sz="2800" dirty="0"/>
                  <a:t> שווה לתוחלתו ושונותו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פונקציית ההסתברות :</a:t>
                </a:r>
                <a:r>
                  <a:rPr lang="en-US" sz="2800" dirty="0"/>
                  <a:t> </a:t>
                </a: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סכום של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800" dirty="0"/>
                  <a:t> מ"מ שמתפלגים פואסון שווי התפלגות ובת"ל עם תוחלת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sz="2800" dirty="0"/>
                  <a:t> מתפלג פואסון עם תוחלת ושונות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𝑛𝑐</m:t>
                    </m:r>
                  </m:oMath>
                </a14:m>
                <a:endParaRPr lang="he-IL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משתנה מקרי בינומי עם פרמטרים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800" dirty="0"/>
                  <a:t> ו-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800" dirty="0"/>
                  <a:t> ניתן לקירוב על ידי משתנה מקרי פואסון עם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422623F-FE0E-1A53-AD25-289141BA72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63600" y="1474435"/>
                <a:ext cx="10439399" cy="3929428"/>
              </a:xfrm>
              <a:blipFill>
                <a:blip r:embed="rId2"/>
                <a:stretch>
                  <a:fillRect r="-1110" b="-265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6E53A-E212-C0FB-39A0-3DC51D823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DF55E-820E-927D-D0C9-0798C945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42" y="2915201"/>
            <a:ext cx="17909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94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EB3A9-FDCC-D843-5315-E87C6C2E8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קירוב להתפלגות הבינומית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C4A7E-D27F-A0F5-84F8-FA385D0766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62591-4C5E-F31C-1744-ABE17B0C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680" y="1180529"/>
            <a:ext cx="5871688" cy="55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4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4300-CC6E-0089-25D9-6F1A18B4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משתני בקרה לתכונות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89974" y="843814"/>
                <a:ext cx="11034445" cy="3929428"/>
              </a:xfrm>
            </p:spPr>
            <p:txBody>
              <a:bodyPr/>
              <a:lstStyle/>
              <a:p>
                <a:r>
                  <a:rPr lang="he-IL" sz="2800" dirty="0"/>
                  <a:t>במקרים רבים יש לבקר מדד שאינו רציף. לדוגמא, האם מוצר/חלק מקיים "דרישות איכות" או לאו. חלוקה : </a:t>
                </a:r>
                <a:r>
                  <a:rPr lang="en-US" sz="2800" dirty="0"/>
                  <a:t>Conforming/Nonconforming</a:t>
                </a:r>
                <a:r>
                  <a:rPr lang="he-IL" sz="2800" dirty="0"/>
                  <a:t>.</a:t>
                </a:r>
              </a:p>
              <a:p>
                <a:r>
                  <a:rPr lang="he-IL" sz="2800" u="sng" dirty="0"/>
                  <a:t>דוגמא:</a:t>
                </a:r>
                <a:r>
                  <a:rPr lang="en-US" sz="2800" u="sng" dirty="0"/>
                  <a:t> </a:t>
                </a:r>
                <a:r>
                  <a:rPr lang="he-IL" sz="2800" u="sng" dirty="0"/>
                  <a:t> </a:t>
                </a:r>
                <a:r>
                  <a:rPr lang="he-IL" sz="2800" dirty="0"/>
                  <a:t>מספר הטרנזיסטורים התקולים מתוך מנת ייצור. למשתנים בדידים כאלו קוראים </a:t>
                </a:r>
                <a:r>
                  <a:rPr lang="en-US" sz="2800" dirty="0"/>
                  <a:t>Attributes</a:t>
                </a:r>
                <a:r>
                  <a:rPr lang="he-IL" sz="2800" dirty="0"/>
                  <a:t> (תכונות). </a:t>
                </a:r>
              </a:p>
              <a:p>
                <a:r>
                  <a:rPr lang="he-IL" sz="2800" dirty="0"/>
                  <a:t>תרשימי הבקרה הנפוצים לתכונות הינם: </a:t>
                </a:r>
              </a:p>
              <a:p>
                <a:pPr marL="514350" indent="-514350">
                  <a:buAutoNum type="arabicPeriod"/>
                </a:pPr>
                <a:r>
                  <a:rPr lang="he-IL" sz="2600" dirty="0"/>
                  <a:t>תרשימי בקרה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he-IL" sz="2600" dirty="0"/>
                  <a:t>: % הפגומים במנת ייצור. </a:t>
                </a:r>
              </a:p>
              <a:p>
                <a:pPr marL="514350" indent="-514350">
                  <a:buAutoNum type="arabicPeriod"/>
                </a:pPr>
                <a:r>
                  <a:rPr lang="he-IL" sz="2600" dirty="0"/>
                  <a:t>תרשימי בקרה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he-IL" sz="2600" dirty="0"/>
                  <a:t>: מספר הפגומים במנת ייצור קבועה. </a:t>
                </a:r>
              </a:p>
              <a:p>
                <a:pPr marL="514350" indent="-514350">
                  <a:buAutoNum type="arabicPeriod"/>
                </a:pPr>
                <a:r>
                  <a:rPr lang="he-IL" sz="2600" dirty="0"/>
                  <a:t>תרשים בקרה </a:t>
                </a:r>
                <a:r>
                  <a:rPr lang="en-US" sz="2600" dirty="0"/>
                  <a:t>U</a:t>
                </a:r>
                <a:r>
                  <a:rPr lang="he-IL" sz="2600" dirty="0"/>
                  <a:t>: מספר הפגומים ביחידה (לא קבועה). </a:t>
                </a:r>
              </a:p>
              <a:p>
                <a:pPr marL="514350" indent="-514350">
                  <a:buAutoNum type="arabicPeriod"/>
                </a:pPr>
                <a:endParaRPr lang="en-IL" sz="2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89974" y="843814"/>
                <a:ext cx="11034445" cy="3929428"/>
              </a:xfrm>
              <a:blipFill>
                <a:blip r:embed="rId3"/>
                <a:stretch>
                  <a:fillRect l="-276" r="-1105" b="-44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9E91FD-AB61-513C-A394-A9F04753EE9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9E91FD-AB61-513C-A394-A9F04753E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24A8330-1011-D0D4-4FEA-2CA134546E7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638300" y="1474435"/>
                <a:ext cx="9664699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אם תוחלת מספר הפגומים במדגם היא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sz="2800" dirty="0"/>
                  <a:t> גבולות הבקרה הם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דהיינו לפי כלל רגיל של תרשימי בקשה לסטטיסטי כאשר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L" sz="28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24A8330-1011-D0D4-4FEA-2CA134546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638300" y="1474435"/>
                <a:ext cx="9664699" cy="3929428"/>
              </a:xfrm>
              <a:blipFill>
                <a:blip r:embed="rId4"/>
                <a:stretch>
                  <a:fillRect r="-11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EF290-B601-0116-D12F-9802298232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DFD6B-DB6D-7369-8800-DFA0558366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487C8-EE10-39C2-32A9-9660E2DCD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969" y="2276379"/>
            <a:ext cx="204816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57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E8E5-FE58-7967-FB49-440A6B9B1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לשימוש בתרשים </a:t>
            </a:r>
            <a:r>
              <a:rPr lang="en-US" dirty="0"/>
              <a:t>C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9BC9423-92AC-84C3-CFDA-47B4DDAB74C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19326" y="1474435"/>
                <a:ext cx="9083674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מסך מכיל </a:t>
                </a:r>
                <a:r>
                  <a:rPr lang="en-US" sz="2800" dirty="0"/>
                  <a:t>768,000</a:t>
                </a:r>
                <a:r>
                  <a:rPr lang="he-IL" sz="2800" dirty="0"/>
                  <a:t> פיקסלים. בתהליך ייצור תקין (תהליך בבקרה)</a:t>
                </a:r>
                <a:r>
                  <a:rPr lang="en-US" sz="2800" dirty="0"/>
                  <a:t> </a:t>
                </a:r>
                <a:r>
                  <a:rPr lang="he-IL" sz="2800" dirty="0"/>
                  <a:t>אחד מתוך 300,000 פיקסלים שרוף.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בכל שעה לוקחים מקו הייצור מדגם של 5 מסכים ובודקים את מספר הפיקסלים הפגומים בהם.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חישוב: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r>
                  <a:rPr lang="he-IL" sz="2800" dirty="0"/>
                  <a:t>כלומר </a:t>
                </a:r>
                <a14:m>
                  <m:oMath xmlns:m="http://schemas.openxmlformats.org/officeDocument/2006/math">
                    <m:r>
                      <a:rPr lang="he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0036</m:t>
                    </m:r>
                  </m:oMath>
                </a14:m>
                <a:r>
                  <a:rPr lang="he-IL" sz="2800" dirty="0"/>
                  <a:t> ולא </a:t>
                </a:r>
                <a:r>
                  <a:rPr lang="en-US" sz="2800" dirty="0"/>
                  <a:t>0.0027</a:t>
                </a:r>
                <a:r>
                  <a:rPr lang="he-IL" sz="2800" dirty="0"/>
                  <a:t> כמו בתרשימי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he-IL" sz="28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9BC9423-92AC-84C3-CFDA-47B4DDAB7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19326" y="1474435"/>
                <a:ext cx="9083674" cy="3929428"/>
              </a:xfrm>
              <a:blipFill>
                <a:blip r:embed="rId3"/>
                <a:stretch>
                  <a:fillRect r="-1409" b="-2903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73611-4F32-EDD6-16C0-F09D110D0A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EF77A-3EE2-C8A2-F4EE-5935EB0B2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729" y="4093113"/>
            <a:ext cx="2263581" cy="17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35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AC6BEE-F281-A433-02FC-EE928542384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AC6BEE-F281-A433-02FC-EE9285423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8133695E-13D4-E756-7506-F58145D9E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589" y="1474435"/>
            <a:ext cx="11144955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בדיקה של מספר פגמים "ממוצע" ביחידה בדיקה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מתאים במיוחד למצב בו גודל המדגם/הפריטים משתנה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2800" dirty="0"/>
              <a:t>דוגמא: במפעל טקסטיל נבדקים גלילים של בד. שטח הבד משתנה מגליל לגליל ולכן הוחלט לעקוב אחר ממוצע מספר הפגמים ליחידה של 50 מ"ר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44137-1574-9E83-8763-4678EE32F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4CD09-4757-0950-2989-8B862CF62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29" y="3305072"/>
            <a:ext cx="2619741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7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6013C0-4FC4-FB38-E6FA-2AA84FCD5B1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המשך דוגמא לתרשים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6013C0-4FC4-FB38-E6FA-2AA84FCD5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CFD20-E66B-C777-18C4-BE6C87A1B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EB473-4B1D-68C9-3319-878C18201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939" y="1223603"/>
            <a:ext cx="6298883" cy="564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7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6013C0-4FC4-FB38-E6FA-2AA84FCD5B1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המשך דוגמא לתרשים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6013C0-4FC4-FB38-E6FA-2AA84FCD5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CFD20-E66B-C777-18C4-BE6C87A1B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BAD6C-3C96-FF42-DC9E-8BFBB6788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022" y="1370767"/>
            <a:ext cx="5741621" cy="51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2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6013C0-4FC4-FB38-E6FA-2AA84FCD5B1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המשך דוגמא לתרשים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6013C0-4FC4-FB38-E6FA-2AA84FCD5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CFD20-E66B-C777-18C4-BE6C87A1B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A416E-C2E2-71C9-C357-D1F2AE7E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65" y="1241777"/>
            <a:ext cx="4496529" cy="4166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EE9D5-B6BA-2CBE-5A6C-73612D061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718" y="1241777"/>
            <a:ext cx="3678645" cy="4166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649DF-50A6-33FF-0145-07FC497881D6}"/>
              </a:ext>
            </a:extLst>
          </p:cNvPr>
          <p:cNvSpPr txBox="1"/>
          <p:nvPr/>
        </p:nvSpPr>
        <p:spPr>
          <a:xfrm>
            <a:off x="7730940" y="5592525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/>
              <a:t>עם גבולות בקרה משתנים </a:t>
            </a:r>
            <a:endParaRPr lang="en-IL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C611B-C031-2333-A787-504E899BE539}"/>
              </a:ext>
            </a:extLst>
          </p:cNvPr>
          <p:cNvSpPr txBox="1"/>
          <p:nvPr/>
        </p:nvSpPr>
        <p:spPr>
          <a:xfrm>
            <a:off x="2075207" y="5592524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/>
              <a:t>עם גבולות בקרה קבועים 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310087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קריאה ופענוח תבניות בתרשימי בקרה</a:t>
            </a:r>
          </a:p>
        </p:txBody>
      </p:sp>
    </p:spTree>
    <p:extLst>
      <p:ext uri="{BB962C8B-B14F-4D97-AF65-F5344CB8AC3E}">
        <p14:creationId xmlns:p14="http://schemas.microsoft.com/office/powerpoint/2010/main" val="2983545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13C0-4FC4-FB38-E6FA-2AA84FCD5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כיצד יש לקרוא תרשימי בקרה?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CFD20-E66B-C777-18C4-BE6C87A1B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25262-80DA-401C-3847-DB43AB4A4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23"/>
          <a:stretch/>
        </p:blipFill>
        <p:spPr>
          <a:xfrm>
            <a:off x="3889714" y="1074433"/>
            <a:ext cx="8302286" cy="427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E935A-5FE6-B9E4-01A3-9488B3E00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547"/>
          <a:stretch/>
        </p:blipFill>
        <p:spPr>
          <a:xfrm>
            <a:off x="-394119" y="1074433"/>
            <a:ext cx="4329305" cy="33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2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13C0-4FC4-FB38-E6FA-2AA84FCD5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כיצד יש לקרוא תרשימי בקרה?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CFD20-E66B-C777-18C4-BE6C87A1B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25262-80DA-401C-3847-DB43AB4A4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74"/>
          <a:stretch/>
        </p:blipFill>
        <p:spPr>
          <a:xfrm>
            <a:off x="4544470" y="1029277"/>
            <a:ext cx="7647530" cy="5392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3325E-7B79-6A8C-7FF1-8DDD13F39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36"/>
          <a:stretch/>
        </p:blipFill>
        <p:spPr>
          <a:xfrm>
            <a:off x="0" y="1264355"/>
            <a:ext cx="4569758" cy="216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9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9217-A569-7ED5-1FF2-178FE010B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800" y="10940"/>
            <a:ext cx="8458199" cy="990600"/>
          </a:xfrm>
        </p:spPr>
        <p:txBody>
          <a:bodyPr/>
          <a:lstStyle/>
          <a:p>
            <a:r>
              <a:rPr lang="he-IL" dirty="0"/>
              <a:t>כיצד יש לקרוא תרשימי בקרה ? (המשך)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CB26AB8-15E8-0CE4-F458-34372B82F9B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348090" y="1474435"/>
                <a:ext cx="8954910" cy="3929428"/>
              </a:xfrm>
            </p:spPr>
            <p:txBody>
              <a:bodyPr/>
              <a:lstStyle/>
              <a:p>
                <a:r>
                  <a:rPr lang="he-IL" sz="2800" dirty="0"/>
                  <a:t>שגיאה מסוג </a:t>
                </a:r>
                <a:r>
                  <a:rPr lang="en-US" sz="2800" dirty="0"/>
                  <a:t>I</a:t>
                </a:r>
                <a:r>
                  <a:rPr lang="he-IL" sz="2800" dirty="0"/>
                  <a:t> לכלל הקריטריונים בתרשים:</a:t>
                </a:r>
                <a:r>
                  <a:rPr lang="en-US" sz="2800" dirty="0"/>
                  <a:t> </a:t>
                </a:r>
                <a:endParaRPr lang="he-IL" sz="2800" dirty="0"/>
              </a:p>
              <a:p>
                <a:r>
                  <a:rPr lang="he-IL" sz="2800" dirty="0"/>
                  <a:t>כאשר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e-IL" sz="2800" dirty="0"/>
                  <a:t>  מסמלת את השגיאה מסוג </a:t>
                </a:r>
                <a:r>
                  <a:rPr lang="en-US" sz="2800" dirty="0"/>
                  <a:t>I</a:t>
                </a:r>
                <a:r>
                  <a:rPr lang="he-IL" sz="2800" dirty="0"/>
                  <a:t> לקריטריון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sz="2800" dirty="0"/>
                  <a:t> מתוך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he-IL" sz="2800" dirty="0"/>
                  <a:t> קריטריונים. דוגמא מספרית: </a:t>
                </a:r>
                <a:endParaRPr lang="en-US" sz="2800" dirty="0"/>
              </a:p>
              <a:p>
                <a:r>
                  <a:rPr lang="he-IL" sz="2800" dirty="0"/>
                  <a:t>נוסחה מקורבת לחישוב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e-IL" sz="2800" dirty="0"/>
                  <a:t> המניחה הסתברויות בת"ל ידועה גם כ"תיקון בונפרוני" </a:t>
                </a:r>
                <a:r>
                  <a:rPr lang="en-US" sz="2800" dirty="0"/>
                  <a:t>(</a:t>
                </a:r>
                <a:r>
                  <a:rPr lang="en-US" sz="2800" dirty="0" err="1"/>
                  <a:t>Bonferoni</a:t>
                </a:r>
                <a:r>
                  <a:rPr lang="en-US" sz="2800" dirty="0"/>
                  <a:t> correction)</a:t>
                </a:r>
                <a:r>
                  <a:rPr lang="he-IL" sz="2800" dirty="0"/>
                  <a:t>: </a:t>
                </a:r>
                <a:endParaRPr lang="en-US" sz="2800" dirty="0"/>
              </a:p>
              <a:p>
                <a:r>
                  <a:rPr lang="he-IL" sz="2800" dirty="0"/>
                  <a:t>או גירסה יותר פשוטה: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CB26AB8-15E8-0CE4-F458-34372B82F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348090" y="1474435"/>
                <a:ext cx="8954910" cy="3929428"/>
              </a:xfrm>
              <a:blipFill>
                <a:blip r:embed="rId3"/>
                <a:stretch>
                  <a:fillRect r="-1430" b="-102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A5442-10F8-9551-CC62-7B5B4B7056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D5AA5-21E8-D096-5BD7-F4958C3A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A1291-F614-4415-D83E-4109A950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474435"/>
            <a:ext cx="2324424" cy="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98D85-482D-14DF-D1A9-7553C5FF3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594" y="3086052"/>
            <a:ext cx="1981477" cy="342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9D7BB-CAC7-E8F6-6460-73186E570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800" y="4415395"/>
            <a:ext cx="1962424" cy="485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FC9431-CB9C-07FE-AD92-C4C4FBF3F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342" y="5040617"/>
            <a:ext cx="88594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88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054300-CC6E-0089-25D9-6F1A18B4BD2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תרשים בקרה לפרופורציה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054300-CC6E-0089-25D9-6F1A18B4B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89974" y="1024106"/>
                <a:ext cx="11034445" cy="3929428"/>
              </a:xfrm>
            </p:spPr>
            <p:txBody>
              <a:bodyPr/>
              <a:lstStyle/>
              <a:p>
                <a:r>
                  <a:rPr lang="he-IL" sz="2800" dirty="0"/>
                  <a:t>מבוסס על התפלגות בינומית למספר פגומים:</a:t>
                </a:r>
                <a:r>
                  <a:rPr lang="en-US" sz="2800" dirty="0"/>
                  <a:t> </a:t>
                </a:r>
                <a:r>
                  <a:rPr lang="he-IL" sz="2800" dirty="0"/>
                  <a:t> </a:t>
                </a:r>
              </a:p>
              <a:p>
                <a:r>
                  <a:rPr lang="he-IL" sz="2800" dirty="0"/>
                  <a:t>בעלת תוחלת: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lang="he-IL" sz="2600" dirty="0"/>
                  <a:t> ושונות: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he-IL" sz="2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e-IL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r>
                  <a:rPr lang="he-IL" sz="2800" dirty="0"/>
                  <a:t>נגדיר משתנה מקרי לפרופורציית פגומים במדגם: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800" b="0" dirty="0"/>
              </a:p>
              <a:p>
                <a:r>
                  <a:rPr lang="he-IL" sz="2800" dirty="0"/>
                  <a:t>כאשר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he-IL" sz="2800" dirty="0"/>
                  <a:t>. מאחר והתפלגות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800" dirty="0"/>
                  <a:t> נגזרת מההתפלגות הבינומית: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𝑛𝑎</m:t>
                              </m:r>
                            </m:e>
                          </m:d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eqAr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89974" y="1024106"/>
                <a:ext cx="11034445" cy="3929428"/>
              </a:xfrm>
              <a:blipFill>
                <a:blip r:embed="rId4"/>
                <a:stretch>
                  <a:fillRect l="-331" r="-1105" b="-325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30E88-A1CF-9227-01E6-81D0CD7C1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714" y="1206023"/>
            <a:ext cx="3362794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1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EDCC-3AC4-82E1-369C-B0ACD11F3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פרוש התבניות ומקורותיהן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2F192-E123-E0BF-32B3-562998659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16087-D643-4879-B0F4-E9DAD98C5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AAB208-167B-70A0-8076-D48B4ED0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168" y="989980"/>
            <a:ext cx="4680200" cy="5812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0101E-0CAB-53BA-3693-04602386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35" y="934594"/>
            <a:ext cx="4278765" cy="58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91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3EB1-F44A-2235-B62C-DF2CBB6C3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תופעת הקבצה – עירוב של מספר התפלגויות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52785-7502-7532-4B57-8F05F0C02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55F6F-79AE-3EF2-FFE6-244B34A0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522" y="1399892"/>
            <a:ext cx="5410955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91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BA3A-31BD-7052-1D1D-406413AA7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דוגמאות לתבניות השונות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4B89F-F562-D838-EC3A-85B3A24A39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C2A57-FB03-A81D-01E6-72B98ED0E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" r="1"/>
          <a:stretch/>
        </p:blipFill>
        <p:spPr>
          <a:xfrm>
            <a:off x="1753629" y="1001540"/>
            <a:ext cx="4882369" cy="583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52C50-525A-811E-02B9-02F6B7D5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35" y="1005744"/>
            <a:ext cx="4667001" cy="58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21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BA3A-31BD-7052-1D1D-406413AA7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דוגמאות לתבניות השונות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4B89F-F562-D838-EC3A-85B3A24A39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E3AA5-8E8B-79D6-BDC1-8F832FA14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71" y="1097591"/>
            <a:ext cx="4298189" cy="5646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BB02CE-47C0-CFCB-4211-B22BAA538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297800" y="1097591"/>
            <a:ext cx="4212125" cy="57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DA9D-4F7D-5EE8-51DE-E012492C3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פתרונות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96ACF-3349-F69C-59B8-7CD3DA5E2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391BD-796D-603F-431E-E2BD89B88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"/>
          <a:stretch/>
        </p:blipFill>
        <p:spPr>
          <a:xfrm>
            <a:off x="2384384" y="1354666"/>
            <a:ext cx="9545877" cy="29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1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הבא...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054300-CC6E-0089-25D9-6F1A18B4BD2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תרשים בקרה לפרופורציה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(המשך)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054300-CC6E-0089-25D9-6F1A18B4B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FCDECEF-F3C6-958E-135F-1D862AFA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183" y="1279569"/>
            <a:ext cx="2355900" cy="1440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89974" y="1024106"/>
                <a:ext cx="11034445" cy="3929428"/>
              </a:xfrm>
            </p:spPr>
            <p:txBody>
              <a:bodyPr/>
              <a:lstStyle/>
              <a:p>
                <a:r>
                  <a:rPr lang="he-IL" sz="2800" dirty="0"/>
                  <a:t>תרשים בקרה ל-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961ACB-42FC-0C80-3080-AC2C2A1C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89974" y="1024106"/>
                <a:ext cx="11034445" cy="3929428"/>
              </a:xfrm>
              <a:blipFill>
                <a:blip r:embed="rId4"/>
                <a:stretch>
                  <a:fillRect r="-1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806C7-4FD5-0F3F-DCE0-F3FDC7CB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815" y="3677698"/>
            <a:ext cx="3791479" cy="1457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D96C-739B-F88C-F96B-E1AFF92AA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374" y="3506224"/>
            <a:ext cx="3447624" cy="16290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772867-05A0-2C65-95E0-F0038ABAC1EB}"/>
              </a:ext>
            </a:extLst>
          </p:cNvPr>
          <p:cNvCxnSpPr/>
          <p:nvPr/>
        </p:nvCxnSpPr>
        <p:spPr>
          <a:xfrm>
            <a:off x="4397186" y="3677698"/>
            <a:ext cx="1261812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0C01EC0-8B3C-2EA3-B967-BD5F0BE75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1374" y="5267103"/>
            <a:ext cx="2172003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3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054300-CC6E-0089-25D9-6F1A18B4BD2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דוגמא:</a:t>
                </a:r>
                <a:r>
                  <a:rPr lang="en-US" dirty="0"/>
                  <a:t> </a:t>
                </a:r>
                <a:r>
                  <a:rPr lang="he-IL" dirty="0"/>
                  <a:t>תרשים בקרה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he-IL" dirty="0"/>
                  <a:t>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054300-CC6E-0089-25D9-6F1A18B4B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1514B9-0017-4BE2-34D8-7B69881D1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062" y="911228"/>
            <a:ext cx="4331362" cy="4395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733FCC-DCFD-AAE4-CE91-8CCD70B3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454" y="5400472"/>
            <a:ext cx="592537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0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054300-CC6E-0089-25D9-6F1A18B4BD2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המשך דוגמא:</a:t>
                </a:r>
                <a:r>
                  <a:rPr lang="en-US" dirty="0"/>
                  <a:t> </a:t>
                </a:r>
                <a:r>
                  <a:rPr lang="he-IL" dirty="0"/>
                  <a:t>תרשים בקרה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</m:oMath>
                </a14:m>
                <a:r>
                  <a:rPr lang="he-IL" dirty="0"/>
                  <a:t>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054300-CC6E-0089-25D9-6F1A18B4B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7F36-5EC2-E8A1-B683-C69F29CB9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50F63-0626-B653-417B-B0E9E162F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492" y="1297303"/>
            <a:ext cx="4431775" cy="3449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831942-E1D3-6BFD-2BAB-FEBBCB03E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186" y="4813098"/>
            <a:ext cx="619211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9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31F53-44F4-16CB-F676-4F23906DF37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תכנון תרשים בקרה מסוג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he-IL" dirty="0"/>
                  <a:t> לפרופורציית פגומים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31F53-44F4-16CB-F676-4F23906DF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t="-19753" r="-2483" b="-172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7378" y="1474435"/>
                <a:ext cx="11334044" cy="3929428"/>
              </a:xfrm>
            </p:spPr>
            <p:txBody>
              <a:bodyPr/>
              <a:lstStyle/>
              <a:p>
                <a:r>
                  <a:rPr lang="he-IL" sz="2800" dirty="0"/>
                  <a:t>בתרשים בקרה מסוג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800" dirty="0"/>
                  <a:t> יש לקבוע שלושה פרמטרים:</a:t>
                </a:r>
              </a:p>
              <a:p>
                <a:pPr marL="514350" indent="-514350">
                  <a:buAutoNum type="arabicPeriod"/>
                </a:pPr>
                <a:r>
                  <a:rPr lang="he-IL" sz="2800" dirty="0"/>
                  <a:t>גבולות הבקרה (לפי סטיית התקן של הסטטיסטי).</a:t>
                </a:r>
              </a:p>
              <a:p>
                <a:pPr marL="514350" indent="-514350">
                  <a:buAutoNum type="arabicPeriod"/>
                </a:pPr>
                <a:r>
                  <a:rPr lang="he-IL" sz="2800" dirty="0"/>
                  <a:t>גודל מדגם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he-IL" sz="2800" dirty="0"/>
              </a:p>
              <a:p>
                <a:pPr marL="514350" indent="-514350">
                  <a:buAutoNum type="arabicPeriod"/>
                </a:pPr>
                <a:r>
                  <a:rPr lang="he-IL" sz="2800" dirty="0"/>
                  <a:t>תדירות מדגם. </a:t>
                </a:r>
              </a:p>
              <a:p>
                <a:r>
                  <a:rPr lang="he-IL" sz="2400" dirty="0"/>
                  <a:t>2 ו-3 תלויים זה בזה, במיוחד כאשר מדובר באוטומציה ובקרה של 100% מהמוצרים לזמן מוגבל.</a:t>
                </a:r>
              </a:p>
              <a:p>
                <a:r>
                  <a:rPr lang="he-IL" sz="2400" dirty="0"/>
                  <a:t>ככלל, כאשר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he-IL" sz="2400" dirty="0"/>
                  <a:t> קטן מאוד, נבחר גודל מדגם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 גדול כך שבהסתברות גבוהה נוכל למצוא לפחות פגום אחד במידה והתהליך יציב. </a:t>
                </a:r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7378" y="1474435"/>
                <a:ext cx="11334044" cy="3929428"/>
              </a:xfrm>
              <a:blipFill>
                <a:blip r:embed="rId3"/>
                <a:stretch>
                  <a:fillRect l="-753" r="-1076" b="-243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D4CB2-9264-D23C-35E5-0CBC83466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4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1F53-44F4-16CB-F676-4F23906DF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לקביעת גודל מדגם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7378" y="1077346"/>
                <a:ext cx="11334044" cy="3929428"/>
              </a:xfrm>
            </p:spPr>
            <p:txBody>
              <a:bodyPr/>
              <a:lstStyle/>
              <a:p>
                <a:r>
                  <a:rPr lang="he-IL" sz="2800" dirty="0"/>
                  <a:t>לדוגמא, עבור גודל מדגם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he-IL" sz="2400" dirty="0"/>
                  <a:t>:</a:t>
                </a:r>
              </a:p>
              <a:p>
                <a:endParaRPr lang="he-IL" sz="2400" dirty="0"/>
              </a:p>
              <a:p>
                <a:endParaRPr lang="he-IL" sz="2400" dirty="0"/>
              </a:p>
              <a:p>
                <a:r>
                  <a:rPr lang="he-IL" sz="2400" dirty="0"/>
                  <a:t>כלומר מספיק שנקבל פגום אחד                      על מנת שהסטטיסטי יצא מחוץ לגבולות הבקרה והמסקנה תהיה </a:t>
                </a:r>
                <a:r>
                  <a:rPr lang="he-IL" sz="2400" u="sng" dirty="0"/>
                  <a:t>שהתהליך אינו יציב!</a:t>
                </a:r>
              </a:p>
              <a:p>
                <a:r>
                  <a:rPr lang="he-IL" sz="2400" dirty="0"/>
                  <a:t>מאידך, ברור כי עבור כל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he-IL" sz="2400" dirty="0"/>
                  <a:t> ישנו סיכוי למצוא פגומים במדגם ולכן אין זה מדויק להסיק שהתהליך אינו בבקרה על סמך פגום אחד. </a:t>
                </a:r>
              </a:p>
              <a:p>
                <a:r>
                  <a:rPr lang="he-IL" sz="2400" dirty="0"/>
                  <a:t>המשך דוגמא, עבור גודל מדגם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2400" b="0" i="1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he-IL" sz="2000" dirty="0"/>
                  <a:t>: </a:t>
                </a:r>
              </a:p>
              <a:p>
                <a:r>
                  <a:rPr lang="he-IL" sz="2000" dirty="0"/>
                  <a:t>כאשר </a:t>
                </a:r>
              </a:p>
              <a:p>
                <a:endParaRPr lang="he-IL" sz="2400" b="1" dirty="0"/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0A00609-56B8-A26A-77C7-3F4F4E03D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7378" y="1077346"/>
                <a:ext cx="11334044" cy="3929428"/>
              </a:xfrm>
              <a:blipFill>
                <a:blip r:embed="rId3"/>
                <a:stretch>
                  <a:fillRect r="-1076" b="-45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D4CB2-9264-D23C-35E5-0CBC83466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F300F-DDBE-BD18-1D0A-45407A9E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874" y="1713447"/>
            <a:ext cx="4553585" cy="1267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844A5-67DD-43C4-FE89-0FABB28D7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198" y="3205131"/>
            <a:ext cx="1590897" cy="447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6218E-92F1-2AE3-6695-B67F266F9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233" y="5642875"/>
            <a:ext cx="4048690" cy="504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AB1ED-7C15-217B-0637-469A669C5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370" y="6238923"/>
            <a:ext cx="149563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362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50110</TotalTime>
  <Words>1662</Words>
  <Application>Microsoft Office PowerPoint</Application>
  <PresentationFormat>Widescreen</PresentationFormat>
  <Paragraphs>232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BarIlan</vt:lpstr>
      <vt:lpstr>סטטיסטיקה תעשייתית וכלי תכנה  לתלמידי הנדסה תעשייה ומערכות מידע</vt:lpstr>
      <vt:lpstr>PowerPoint Presentation</vt:lpstr>
      <vt:lpstr>משתני בקרה לתכונות </vt:lpstr>
      <vt:lpstr>תרשים בקרה לפרופורציה p</vt:lpstr>
      <vt:lpstr>תרשים בקרה לפרופורציה p (המשך)</vt:lpstr>
      <vt:lpstr>דוגמא: תרשים בקרה p ̂ </vt:lpstr>
      <vt:lpstr>המשך דוגמא: תרשים בקרה P ̂ </vt:lpstr>
      <vt:lpstr>תכנון תרשים בקרה מסוג p לפרופורציית פגומים</vt:lpstr>
      <vt:lpstr>דוגמא לקביעת גודל מדגם </vt:lpstr>
      <vt:lpstr>תכנון תרשים בקרה מסוג p – גודל מדגם (המשך)</vt:lpstr>
      <vt:lpstr>קרובים להתפלגות הבינומית </vt:lpstr>
      <vt:lpstr>טבלת הסתברות מצטברת להתפלגות הפואסונית </vt:lpstr>
      <vt:lpstr>תכנון תרשים בקרה מסוג p – גודל מדגם (המשך)</vt:lpstr>
      <vt:lpstr>תכנון תרשים בקרה מסוג p – גודל מדגם (המשך)</vt:lpstr>
      <vt:lpstr>תרשים בקרה np</vt:lpstr>
      <vt:lpstr>תרשים בקרה np (המשך)</vt:lpstr>
      <vt:lpstr>תרשים p   עבור גודל מנה משתנה </vt:lpstr>
      <vt:lpstr>דוגמא (תרשים p לגודל מדגם משתנה)</vt:lpstr>
      <vt:lpstr>תרשים p   עבור גודל מנה משתנה (המשך) </vt:lpstr>
      <vt:lpstr>דוגמא (תרשים p לגודל מדגם משתנה) </vt:lpstr>
      <vt:lpstr>שימושים לתרשים בקרה מסוג p</vt:lpstr>
      <vt:lpstr>עקומת OC לתרשים בקרה p</vt:lpstr>
      <vt:lpstr>עקומת OC לתרשים בקרה p (המשך)</vt:lpstr>
      <vt:lpstr>המשך דוגמא עקומת OC לתרשים בקרה p </vt:lpstr>
      <vt:lpstr>המשך דוגמא עקומת OC לתרשים בקרה p </vt:lpstr>
      <vt:lpstr>המשך דוגמא עקומת OC לתרשים בקרה p </vt:lpstr>
      <vt:lpstr>תרשימי C – בקרה לפי מספר הפגומים </vt:lpstr>
      <vt:lpstr>משתנה מקרי פואסוני – תזכורת </vt:lpstr>
      <vt:lpstr>קירוב להתפלגות הבינומית </vt:lpstr>
      <vt:lpstr>תרשים C</vt:lpstr>
      <vt:lpstr>דוגמא לשימוש בתרשים C</vt:lpstr>
      <vt:lpstr>תרשים u</vt:lpstr>
      <vt:lpstr>המשך דוגמא לתרשים u</vt:lpstr>
      <vt:lpstr>המשך דוגמא לתרשים u</vt:lpstr>
      <vt:lpstr>המשך דוגמא לתרשים u</vt:lpstr>
      <vt:lpstr>PowerPoint Presentation</vt:lpstr>
      <vt:lpstr>כיצד יש לקרוא תרשימי בקרה?</vt:lpstr>
      <vt:lpstr>כיצד יש לקרוא תרשימי בקרה?</vt:lpstr>
      <vt:lpstr>כיצד יש לקרוא תרשימי בקרה ? (המשך)</vt:lpstr>
      <vt:lpstr>פרוש התבניות ומקורותיהן</vt:lpstr>
      <vt:lpstr>תופעת הקבצה – עירוב של מספר התפלגויות </vt:lpstr>
      <vt:lpstr>דוגמאות לתבניות השונות</vt:lpstr>
      <vt:lpstr>דוגמאות לתבניות השונות</vt:lpstr>
      <vt:lpstr>פתרונות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Singer Gonen</cp:lastModifiedBy>
  <cp:revision>786</cp:revision>
  <dcterms:created xsi:type="dcterms:W3CDTF">2020-01-09T10:28:07Z</dcterms:created>
  <dcterms:modified xsi:type="dcterms:W3CDTF">2024-01-19T15:14:40Z</dcterms:modified>
</cp:coreProperties>
</file>